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x-none"/>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Klik om de titelstijl van het model te bewerken</a:t>
            </a:r>
            <a:endParaRPr lang="nl-NL"/>
          </a:p>
        </p:txBody>
      </p:sp>
      <p:sp>
        <p:nvSpPr>
          <p:cNvPr id="4" name="Tijdelijke aanduiding voor datum 3"/>
          <p:cNvSpPr>
            <a:spLocks noGrp="1"/>
          </p:cNvSpPr>
          <p:nvPr>
            <p:ph type="dt" sz="half" idx="10"/>
          </p:nvPr>
        </p:nvSpPr>
        <p:spPr/>
        <p:txBody>
          <a:bodyPr/>
          <a:lstStyle/>
          <a:p>
            <a:fld id="{1245A115-6AF5-734D-97CB-6A63CC5EB9DB}"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367705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10"/>
          </p:nvPr>
        </p:nvSpPr>
        <p:spPr/>
        <p:txBody>
          <a:bodyPr/>
          <a:lstStyle/>
          <a:p>
            <a:fld id="{1245A115-6AF5-734D-97CB-6A63CC5EB9DB}"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57418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x-none"/>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10"/>
          </p:nvPr>
        </p:nvSpPr>
        <p:spPr/>
        <p:txBody>
          <a:bodyPr/>
          <a:lstStyle/>
          <a:p>
            <a:fld id="{1245A115-6AF5-734D-97CB-6A63CC5EB9DB}"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66986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inhoud 2"/>
          <p:cNvSpPr>
            <a:spLocks noGrp="1"/>
          </p:cNvSpPr>
          <p:nvPr>
            <p:ph idx="1"/>
          </p:nvPr>
        </p:nvSpPr>
        <p:spPr/>
        <p:txBody>
          <a:body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10"/>
          </p:nvPr>
        </p:nvSpPr>
        <p:spPr/>
        <p:txBody>
          <a:bodyPr/>
          <a:lstStyle/>
          <a:p>
            <a:fld id="{1245A115-6AF5-734D-97CB-6A63CC5EB9DB}"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348783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x-none"/>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Klik om de tekststijl van het model te bewerken</a:t>
            </a:r>
          </a:p>
        </p:txBody>
      </p:sp>
      <p:sp>
        <p:nvSpPr>
          <p:cNvPr id="4" name="Tijdelijke aanduiding voor datum 3"/>
          <p:cNvSpPr>
            <a:spLocks noGrp="1"/>
          </p:cNvSpPr>
          <p:nvPr>
            <p:ph type="dt" sz="half" idx="10"/>
          </p:nvPr>
        </p:nvSpPr>
        <p:spPr/>
        <p:txBody>
          <a:bodyPr/>
          <a:lstStyle/>
          <a:p>
            <a:fld id="{1245A115-6AF5-734D-97CB-6A63CC5EB9DB}"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133906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5" name="Tijdelijke aanduiding voor datum 4"/>
          <p:cNvSpPr>
            <a:spLocks noGrp="1"/>
          </p:cNvSpPr>
          <p:nvPr>
            <p:ph type="dt" sz="half" idx="10"/>
          </p:nvPr>
        </p:nvSpPr>
        <p:spPr/>
        <p:txBody>
          <a:bodyPr/>
          <a:lstStyle/>
          <a:p>
            <a:fld id="{1245A115-6AF5-734D-97CB-6A63CC5EB9DB}" type="datetimeFigureOut">
              <a:rPr lang="nl-NL" smtClean="0"/>
              <a:t>27-6-2023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384349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x-none"/>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7" name="Tijdelijke aanduiding voor datum 6"/>
          <p:cNvSpPr>
            <a:spLocks noGrp="1"/>
          </p:cNvSpPr>
          <p:nvPr>
            <p:ph type="dt" sz="half" idx="10"/>
          </p:nvPr>
        </p:nvSpPr>
        <p:spPr/>
        <p:txBody>
          <a:bodyPr/>
          <a:lstStyle/>
          <a:p>
            <a:fld id="{1245A115-6AF5-734D-97CB-6A63CC5EB9DB}" type="datetimeFigureOut">
              <a:rPr lang="nl-NL" smtClean="0"/>
              <a:t>27-6-2023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385515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datum 2"/>
          <p:cNvSpPr>
            <a:spLocks noGrp="1"/>
          </p:cNvSpPr>
          <p:nvPr>
            <p:ph type="dt" sz="half" idx="10"/>
          </p:nvPr>
        </p:nvSpPr>
        <p:spPr/>
        <p:txBody>
          <a:bodyPr/>
          <a:lstStyle/>
          <a:p>
            <a:fld id="{1245A115-6AF5-734D-97CB-6A63CC5EB9DB}" type="datetimeFigureOut">
              <a:rPr lang="nl-NL" smtClean="0"/>
              <a:t>27-6-2023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301862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45A115-6AF5-734D-97CB-6A63CC5EB9DB}" type="datetimeFigureOut">
              <a:rPr lang="nl-NL" smtClean="0"/>
              <a:t>27-6-2023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397462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x-none"/>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Tijdelijke aanduiding voor datum 4"/>
          <p:cNvSpPr>
            <a:spLocks noGrp="1"/>
          </p:cNvSpPr>
          <p:nvPr>
            <p:ph type="dt" sz="half" idx="10"/>
          </p:nvPr>
        </p:nvSpPr>
        <p:spPr/>
        <p:txBody>
          <a:bodyPr/>
          <a:lstStyle/>
          <a:p>
            <a:fld id="{1245A115-6AF5-734D-97CB-6A63CC5EB9DB}" type="datetimeFigureOut">
              <a:rPr lang="nl-NL" smtClean="0"/>
              <a:t>27-6-2023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154019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x-none"/>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Tijdelijke aanduiding voor datum 4"/>
          <p:cNvSpPr>
            <a:spLocks noGrp="1"/>
          </p:cNvSpPr>
          <p:nvPr>
            <p:ph type="dt" sz="half" idx="10"/>
          </p:nvPr>
        </p:nvSpPr>
        <p:spPr/>
        <p:txBody>
          <a:bodyPr/>
          <a:lstStyle/>
          <a:p>
            <a:fld id="{1245A115-6AF5-734D-97CB-6A63CC5EB9DB}" type="datetimeFigureOut">
              <a:rPr lang="nl-NL" smtClean="0"/>
              <a:t>27-6-2023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F4BB32-E605-4E4F-8D48-AC0B947E281E}" type="slidenum">
              <a:rPr lang="nl-NL" smtClean="0"/>
              <a:t>‹nr.›</a:t>
            </a:fld>
            <a:endParaRPr lang="nl-NL"/>
          </a:p>
        </p:txBody>
      </p:sp>
    </p:spTree>
    <p:extLst>
      <p:ext uri="{BB962C8B-B14F-4D97-AF65-F5344CB8AC3E}">
        <p14:creationId xmlns:p14="http://schemas.microsoft.com/office/powerpoint/2010/main" val="4334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5A115-6AF5-734D-97CB-6A63CC5EB9DB}" type="datetimeFigureOut">
              <a:rPr lang="nl-NL" smtClean="0"/>
              <a:t>27-6-2023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4BB32-E605-4E4F-8D48-AC0B947E281E}" type="slidenum">
              <a:rPr lang="nl-NL" smtClean="0"/>
              <a:t>‹nr.›</a:t>
            </a:fld>
            <a:endParaRPr lang="nl-NL"/>
          </a:p>
        </p:txBody>
      </p:sp>
    </p:spTree>
    <p:extLst>
      <p:ext uri="{BB962C8B-B14F-4D97-AF65-F5344CB8AC3E}">
        <p14:creationId xmlns:p14="http://schemas.microsoft.com/office/powerpoint/2010/main" val="427970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home.mijngezondheid.net/" TargetMode="External"/><Relationship Id="rId2" Type="http://schemas.openxmlformats.org/officeDocument/2006/relationships/hyperlink" Target="https://www.huisartsengroepavereest.nl/zorgverlener/huisartsenpraktijk-schuttevaer/"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mailto:teamleidster@huisartsenpraktijkschuttevaer.nl"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mailto:administratie@huisartsenpraktijkschuttevaer.nl"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Wie zijn mijn huisartsen?</a:t>
            </a:r>
          </a:p>
        </p:txBody>
      </p:sp>
      <p:pic>
        <p:nvPicPr>
          <p:cNvPr id="6" name="Afbeelding 5"/>
          <p:cNvPicPr>
            <a:picLocks noChangeAspect="1"/>
          </p:cNvPicPr>
          <p:nvPr/>
        </p:nvPicPr>
        <p:blipFill>
          <a:blip r:embed="rId2"/>
          <a:stretch>
            <a:fillRect/>
          </a:stretch>
        </p:blipFill>
        <p:spPr>
          <a:xfrm>
            <a:off x="5938170" y="1212057"/>
            <a:ext cx="2500206" cy="2649310"/>
          </a:xfrm>
          <a:prstGeom prst="rect">
            <a:avLst/>
          </a:prstGeom>
        </p:spPr>
      </p:pic>
      <p:pic>
        <p:nvPicPr>
          <p:cNvPr id="7" name="Afbeelding 6"/>
          <p:cNvPicPr>
            <a:picLocks noChangeAspect="1"/>
          </p:cNvPicPr>
          <p:nvPr/>
        </p:nvPicPr>
        <p:blipFill>
          <a:blip r:embed="rId3"/>
          <a:stretch>
            <a:fillRect/>
          </a:stretch>
        </p:blipFill>
        <p:spPr>
          <a:xfrm>
            <a:off x="539978" y="1212057"/>
            <a:ext cx="2649310" cy="2649310"/>
          </a:xfrm>
          <a:prstGeom prst="rect">
            <a:avLst/>
          </a:prstGeom>
        </p:spPr>
      </p:pic>
      <p:pic>
        <p:nvPicPr>
          <p:cNvPr id="8" name="Afbeelding 7"/>
          <p:cNvPicPr>
            <a:picLocks noChangeAspect="1"/>
          </p:cNvPicPr>
          <p:nvPr/>
        </p:nvPicPr>
        <p:blipFill>
          <a:blip r:embed="rId4"/>
          <a:stretch>
            <a:fillRect/>
          </a:stretch>
        </p:blipFill>
        <p:spPr>
          <a:xfrm>
            <a:off x="3189288" y="1430677"/>
            <a:ext cx="2430690" cy="2430690"/>
          </a:xfrm>
          <a:prstGeom prst="rect">
            <a:avLst/>
          </a:prstGeom>
        </p:spPr>
      </p:pic>
      <p:sp>
        <p:nvSpPr>
          <p:cNvPr id="9" name="Rechthoek 8"/>
          <p:cNvSpPr/>
          <p:nvPr/>
        </p:nvSpPr>
        <p:spPr>
          <a:xfrm>
            <a:off x="694687" y="4028663"/>
            <a:ext cx="2286000" cy="1200329"/>
          </a:xfrm>
          <a:prstGeom prst="rect">
            <a:avLst/>
          </a:prstGeom>
        </p:spPr>
        <p:txBody>
          <a:bodyPr>
            <a:spAutoFit/>
          </a:bodyPr>
          <a:lstStyle/>
          <a:p>
            <a:r>
              <a:rPr lang="nl-NL" dirty="0"/>
              <a:t>I. Bolt </a:t>
            </a:r>
          </a:p>
          <a:p>
            <a:r>
              <a:rPr lang="nl-NL" dirty="0"/>
              <a:t>Huisarts </a:t>
            </a:r>
          </a:p>
          <a:p>
            <a:r>
              <a:rPr lang="nl-NL" dirty="0"/>
              <a:t>Aandachtsgebied;</a:t>
            </a:r>
          </a:p>
          <a:p>
            <a:pPr>
              <a:buFont typeface="Arial"/>
              <a:buChar char="•"/>
            </a:pPr>
            <a:r>
              <a:rPr lang="nl-NL" dirty="0"/>
              <a:t>Sportgeneeskunde</a:t>
            </a:r>
          </a:p>
        </p:txBody>
      </p:sp>
      <p:sp>
        <p:nvSpPr>
          <p:cNvPr id="10" name="Rechthoek 9"/>
          <p:cNvSpPr/>
          <p:nvPr/>
        </p:nvSpPr>
        <p:spPr>
          <a:xfrm>
            <a:off x="3189288" y="4068632"/>
            <a:ext cx="2848202" cy="1200329"/>
          </a:xfrm>
          <a:prstGeom prst="rect">
            <a:avLst/>
          </a:prstGeom>
        </p:spPr>
        <p:txBody>
          <a:bodyPr wrap="square">
            <a:spAutoFit/>
          </a:bodyPr>
          <a:lstStyle/>
          <a:p>
            <a:r>
              <a:rPr lang="nl-NL" dirty="0"/>
              <a:t>J.I.L. </a:t>
            </a:r>
            <a:r>
              <a:rPr lang="nl-NL" dirty="0" err="1"/>
              <a:t>Wegerif</a:t>
            </a:r>
            <a:r>
              <a:rPr lang="nl-NL" dirty="0"/>
              <a:t> </a:t>
            </a:r>
          </a:p>
          <a:p>
            <a:r>
              <a:rPr lang="nl-NL" dirty="0"/>
              <a:t>Huisarts </a:t>
            </a:r>
          </a:p>
          <a:p>
            <a:r>
              <a:rPr lang="nl-NL" dirty="0"/>
              <a:t>Aandachtsgebied;</a:t>
            </a:r>
          </a:p>
          <a:p>
            <a:pPr>
              <a:buFont typeface="Arial"/>
              <a:buChar char="•"/>
            </a:pPr>
            <a:r>
              <a:rPr lang="nl-NL" dirty="0"/>
              <a:t>Abdominale echografie</a:t>
            </a:r>
          </a:p>
        </p:txBody>
      </p:sp>
      <p:sp>
        <p:nvSpPr>
          <p:cNvPr id="11" name="Rechthoek 10"/>
          <p:cNvSpPr/>
          <p:nvPr/>
        </p:nvSpPr>
        <p:spPr>
          <a:xfrm>
            <a:off x="6198095" y="4028663"/>
            <a:ext cx="2286000" cy="923330"/>
          </a:xfrm>
          <a:prstGeom prst="rect">
            <a:avLst/>
          </a:prstGeom>
        </p:spPr>
        <p:txBody>
          <a:bodyPr>
            <a:spAutoFit/>
          </a:bodyPr>
          <a:lstStyle/>
          <a:p>
            <a:r>
              <a:rPr lang="nl-NL" dirty="0"/>
              <a:t>J.G. Minderhoud </a:t>
            </a:r>
          </a:p>
          <a:p>
            <a:r>
              <a:rPr lang="nl-NL" dirty="0"/>
              <a:t>Huisarts en Specialist ouderengeneeskunde</a:t>
            </a:r>
          </a:p>
        </p:txBody>
      </p:sp>
      <p:sp>
        <p:nvSpPr>
          <p:cNvPr id="12" name="Tekstvak 11"/>
          <p:cNvSpPr txBox="1"/>
          <p:nvPr/>
        </p:nvSpPr>
        <p:spPr>
          <a:xfrm>
            <a:off x="694687" y="5491970"/>
            <a:ext cx="7743689" cy="923330"/>
          </a:xfrm>
          <a:prstGeom prst="rect">
            <a:avLst/>
          </a:prstGeom>
          <a:noFill/>
        </p:spPr>
        <p:txBody>
          <a:bodyPr wrap="square" rtlCol="0">
            <a:spAutoFit/>
          </a:bodyPr>
          <a:lstStyle/>
          <a:p>
            <a:r>
              <a:rPr lang="nl-NL" dirty="0"/>
              <a:t>We zijn verantwoordelijk voor de hele huisartsenzorg: spoedzorg, chronische zorg en  palliatieve zorg en voor de organisatie. Gelukkig hoeven we het niet alleen te doen. Er is altijd minimaal een van ons aanwezig op de praktijk</a:t>
            </a:r>
          </a:p>
        </p:txBody>
      </p:sp>
    </p:spTree>
    <p:extLst>
      <p:ext uri="{BB962C8B-B14F-4D97-AF65-F5344CB8AC3E}">
        <p14:creationId xmlns:p14="http://schemas.microsoft.com/office/powerpoint/2010/main" val="52161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Triage</a:t>
            </a:r>
          </a:p>
        </p:txBody>
      </p:sp>
      <p:sp>
        <p:nvSpPr>
          <p:cNvPr id="3" name="Tijdelijke aanduiding voor inhoud 2"/>
          <p:cNvSpPr>
            <a:spLocks noGrp="1"/>
          </p:cNvSpPr>
          <p:nvPr>
            <p:ph idx="1"/>
          </p:nvPr>
        </p:nvSpPr>
        <p:spPr>
          <a:xfrm>
            <a:off x="457200" y="1116008"/>
            <a:ext cx="8497570" cy="5349144"/>
          </a:xfrm>
        </p:spPr>
        <p:txBody>
          <a:bodyPr>
            <a:normAutofit/>
          </a:bodyPr>
          <a:lstStyle/>
          <a:p>
            <a:pPr marL="0" indent="0">
              <a:buNone/>
            </a:pPr>
            <a:r>
              <a:rPr lang="nl-NL" sz="2000" dirty="0"/>
              <a:t>Op onze website</a:t>
            </a:r>
          </a:p>
          <a:p>
            <a:pPr marL="0" indent="0">
              <a:buNone/>
            </a:pPr>
            <a:r>
              <a:rPr lang="nl-NL" sz="2000" dirty="0">
                <a:hlinkClick r:id="rId2"/>
              </a:rPr>
              <a:t>www.huisartsengroepavereest.nl/zorgverlener/huisartsenpraktijk-schuttevaer/</a:t>
            </a:r>
            <a:endParaRPr lang="nl-NL" sz="2000" dirty="0"/>
          </a:p>
          <a:p>
            <a:pPr marL="0" indent="0">
              <a:buNone/>
            </a:pPr>
            <a:r>
              <a:rPr lang="nl-NL" sz="2000" b="1" dirty="0"/>
              <a:t>Staat een kopje: (</a:t>
            </a:r>
            <a:r>
              <a:rPr lang="nl-NL" sz="2000" b="1" dirty="0" err="1"/>
              <a:t>app</a:t>
            </a:r>
            <a:r>
              <a:rPr lang="nl-NL" sz="2000" b="1" dirty="0"/>
              <a:t>)</a:t>
            </a:r>
          </a:p>
          <a:p>
            <a:r>
              <a:rPr lang="nl-NL" sz="2000" b="1" dirty="0"/>
              <a:t>Moet ik naar de dokter </a:t>
            </a:r>
          </a:p>
          <a:p>
            <a:r>
              <a:rPr lang="nl-NL" sz="2000" b="1" dirty="0"/>
              <a:t>Voordat u belt, bepaal binnen 1 minuut of u naar de dokter moet.</a:t>
            </a:r>
            <a:br>
              <a:rPr lang="nl-NL" sz="2000" b="1" dirty="0"/>
            </a:br>
            <a:r>
              <a:rPr lang="nl-NL" sz="2000" dirty="0"/>
              <a:t>Wij geven u direct advies.</a:t>
            </a:r>
          </a:p>
          <a:p>
            <a:endParaRPr lang="nl-NL" sz="2000" dirty="0"/>
          </a:p>
          <a:p>
            <a:pPr marL="0" indent="0">
              <a:buNone/>
            </a:pPr>
            <a:r>
              <a:rPr lang="nl-NL" sz="2000" dirty="0"/>
              <a:t>Als u met de praktijk belt, gaat de assistente aan de hand van de </a:t>
            </a:r>
            <a:r>
              <a:rPr lang="nl-NL" sz="2000" b="1" dirty="0"/>
              <a:t>triagewijzer </a:t>
            </a:r>
            <a:r>
              <a:rPr lang="nl-NL" sz="2000" dirty="0"/>
              <a:t>bepalen door wie en wanneer u gezien moet worden of dat u beter een zelfzorgadvies kunt krijgen. Als u al eerder voor een bepaald probleem naar de dokter of Physician assistant geweest bent, proberen we bij dezelfde persoon het vervolgconsult in te plannen, mits de wachttijd dan niet te lang wordt. </a:t>
            </a:r>
          </a:p>
          <a:p>
            <a:pPr marL="0" indent="0">
              <a:buNone/>
            </a:pPr>
            <a:endParaRPr lang="nl-NL" sz="2000" dirty="0"/>
          </a:p>
          <a:p>
            <a:pPr marL="0" indent="0">
              <a:buNone/>
            </a:pPr>
            <a:r>
              <a:rPr lang="nl-NL" sz="2000" dirty="0"/>
              <a:t>U kunt ook via patiënten portaal </a:t>
            </a:r>
            <a:r>
              <a:rPr lang="nl-NL" sz="2000" b="1" dirty="0">
                <a:hlinkClick r:id="rId3"/>
              </a:rPr>
              <a:t>Mijn Gezondheid.net</a:t>
            </a:r>
            <a:r>
              <a:rPr lang="nl-NL" sz="2000" dirty="0">
                <a:hlinkClick r:id="rId3"/>
              </a:rPr>
              <a:t>.</a:t>
            </a:r>
            <a:r>
              <a:rPr lang="nl-NL" sz="2000" dirty="0"/>
              <a:t> In contact komen met de praktijk voor afspraken maken, e-consulten en om uitslagen in te zien.</a:t>
            </a:r>
          </a:p>
          <a:p>
            <a:pPr marL="0" indent="0">
              <a:buNone/>
            </a:pPr>
            <a:endParaRPr lang="nl-NL" sz="2000" dirty="0"/>
          </a:p>
          <a:p>
            <a:pPr marL="0" indent="0">
              <a:buNone/>
            </a:pPr>
            <a:endParaRPr lang="nl-NL" sz="2000" dirty="0"/>
          </a:p>
        </p:txBody>
      </p:sp>
      <p:pic>
        <p:nvPicPr>
          <p:cNvPr id="7" name="Afbeelding 6" descr="SP00289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118" y="0"/>
            <a:ext cx="1077652" cy="1489225"/>
          </a:xfrm>
          <a:prstGeom prst="rect">
            <a:avLst/>
          </a:prstGeom>
        </p:spPr>
      </p:pic>
    </p:spTree>
    <p:extLst>
      <p:ext uri="{BB962C8B-B14F-4D97-AF65-F5344CB8AC3E}">
        <p14:creationId xmlns:p14="http://schemas.microsoft.com/office/powerpoint/2010/main" val="331989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Medicijnen</a:t>
            </a:r>
          </a:p>
        </p:txBody>
      </p:sp>
      <p:sp>
        <p:nvSpPr>
          <p:cNvPr id="3" name="Tijdelijke aanduiding voor inhoud 2"/>
          <p:cNvSpPr>
            <a:spLocks noGrp="1"/>
          </p:cNvSpPr>
          <p:nvPr>
            <p:ph idx="1"/>
          </p:nvPr>
        </p:nvSpPr>
        <p:spPr>
          <a:xfrm>
            <a:off x="457200" y="1282768"/>
            <a:ext cx="8229600" cy="5054107"/>
          </a:xfrm>
        </p:spPr>
        <p:txBody>
          <a:bodyPr>
            <a:normAutofit lnSpcReduction="10000"/>
          </a:bodyPr>
          <a:lstStyle/>
          <a:p>
            <a:r>
              <a:rPr lang="nl-NL" sz="2400" i="1" dirty="0"/>
              <a:t>De invloed van de huisarts op de keuze van medicijnen wordt vaak overschat.</a:t>
            </a:r>
          </a:p>
          <a:p>
            <a:r>
              <a:rPr lang="nl-NL" sz="2400" dirty="0"/>
              <a:t>Wij schrijven grondstoffen van medicijnen voor, maar de apotheek, de verzekeraar en overheid bepalen het merk.</a:t>
            </a:r>
          </a:p>
          <a:p>
            <a:r>
              <a:rPr lang="nl-NL" sz="2400" dirty="0"/>
              <a:t>Medisch specialisten en psychiaters hebben veel vrijheden om dure medicijnen/grondstoffen van medicijnen voor te schrijven, maar de huisartsen worden ieder jaar gecontroleerd of ze de best bewezen helpende en de goedkopere middelen voorschrijven. Als dat niet zo is, heeft dat financiële consequenties. </a:t>
            </a:r>
          </a:p>
          <a:p>
            <a:r>
              <a:rPr lang="nl-NL" sz="2400" dirty="0"/>
              <a:t>Daarom moet u voor medicijnen voorgeschreven door de specialist de polikliniek om een herhaalrecept bellen. De afspraken zijn dat de specialisten medicatie moeten verstrekken tot het tijdstip van het volgende polibezoek.</a:t>
            </a:r>
          </a:p>
        </p:txBody>
      </p:sp>
    </p:spTree>
    <p:extLst>
      <p:ext uri="{BB962C8B-B14F-4D97-AF65-F5344CB8AC3E}">
        <p14:creationId xmlns:p14="http://schemas.microsoft.com/office/powerpoint/2010/main" val="310019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5DF4F-8968-B2BE-E1B9-9E0D4458CFB0}"/>
              </a:ext>
            </a:extLst>
          </p:cNvPr>
          <p:cNvSpPr>
            <a:spLocks noGrp="1"/>
          </p:cNvSpPr>
          <p:nvPr>
            <p:ph type="title"/>
          </p:nvPr>
        </p:nvSpPr>
        <p:spPr/>
        <p:txBody>
          <a:bodyPr/>
          <a:lstStyle/>
          <a:p>
            <a:r>
              <a:rPr lang="nl-NL" dirty="0"/>
              <a:t>Huisbezoek</a:t>
            </a:r>
          </a:p>
        </p:txBody>
      </p:sp>
      <p:sp>
        <p:nvSpPr>
          <p:cNvPr id="3" name="Tijdelijke aanduiding voor inhoud 2">
            <a:extLst>
              <a:ext uri="{FF2B5EF4-FFF2-40B4-BE49-F238E27FC236}">
                <a16:creationId xmlns:a16="http://schemas.microsoft.com/office/drawing/2014/main" id="{491C8856-8AA1-88A2-967D-5CFF6E2C9A0F}"/>
              </a:ext>
            </a:extLst>
          </p:cNvPr>
          <p:cNvSpPr>
            <a:spLocks noGrp="1"/>
          </p:cNvSpPr>
          <p:nvPr>
            <p:ph idx="1"/>
          </p:nvPr>
        </p:nvSpPr>
        <p:spPr/>
        <p:txBody>
          <a:bodyPr>
            <a:normAutofit fontScale="77500" lnSpcReduction="20000"/>
          </a:bodyPr>
          <a:lstStyle/>
          <a:p>
            <a:r>
              <a:rPr lang="nl-NL" dirty="0"/>
              <a:t>Bel voor het aanvragen van een huisbezoek het praktijknummer 0523-629333</a:t>
            </a:r>
          </a:p>
          <a:p>
            <a:pPr marL="0" indent="0">
              <a:buNone/>
            </a:pPr>
            <a:endParaRPr lang="nl-NL" dirty="0"/>
          </a:p>
          <a:p>
            <a:r>
              <a:rPr lang="nl-NL" dirty="0"/>
              <a:t>Wanneer het niet mogelijk is om zelf naar de praktijk te komen bijvoorbeeld omdat u te ziek, (tijdelijk) gehandicapt of slecht ter been bent, kan de huisarts u ook thuis bezoeken</a:t>
            </a:r>
          </a:p>
          <a:p>
            <a:endParaRPr lang="nl-NL" dirty="0"/>
          </a:p>
          <a:p>
            <a:r>
              <a:rPr lang="nl-NL" dirty="0"/>
              <a:t>De assistente beoordeelt, eventueel samen met de huisarts, of een huisbezoek afgelegd wordt. Omdat de praktijk betere mogelijkheden biedt voor onderzoek en behandeling, zult u zoveel mogelijk worden verzocht naar de praktijk te komen.</a:t>
            </a:r>
          </a:p>
        </p:txBody>
      </p:sp>
    </p:spTree>
    <p:extLst>
      <p:ext uri="{BB962C8B-B14F-4D97-AF65-F5344CB8AC3E}">
        <p14:creationId xmlns:p14="http://schemas.microsoft.com/office/powerpoint/2010/main" val="361201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550243" y="589866"/>
            <a:ext cx="2468226" cy="2468226"/>
          </a:xfrm>
          <a:prstGeom prst="rect">
            <a:avLst/>
          </a:prstGeom>
        </p:spPr>
      </p:pic>
      <p:sp>
        <p:nvSpPr>
          <p:cNvPr id="8" name="Rechthoek 7"/>
          <p:cNvSpPr/>
          <p:nvPr/>
        </p:nvSpPr>
        <p:spPr>
          <a:xfrm>
            <a:off x="732469" y="3228960"/>
            <a:ext cx="2286000" cy="646331"/>
          </a:xfrm>
          <a:prstGeom prst="rect">
            <a:avLst/>
          </a:prstGeom>
        </p:spPr>
        <p:txBody>
          <a:bodyPr>
            <a:spAutoFit/>
          </a:bodyPr>
          <a:lstStyle/>
          <a:p>
            <a:r>
              <a:rPr lang="nl-NL" dirty="0"/>
              <a:t>Marianne </a:t>
            </a:r>
          </a:p>
          <a:p>
            <a:r>
              <a:rPr lang="nl-NL" dirty="0" err="1"/>
              <a:t>Physician</a:t>
            </a:r>
            <a:r>
              <a:rPr lang="nl-NL" dirty="0"/>
              <a:t> </a:t>
            </a:r>
            <a:r>
              <a:rPr lang="nl-NL" dirty="0" err="1"/>
              <a:t>assistant</a:t>
            </a:r>
            <a:r>
              <a:rPr lang="nl-NL" dirty="0"/>
              <a:t> </a:t>
            </a:r>
          </a:p>
        </p:txBody>
      </p:sp>
      <p:pic>
        <p:nvPicPr>
          <p:cNvPr id="2" name="Afbeelding 1"/>
          <p:cNvPicPr>
            <a:picLocks noChangeAspect="1"/>
          </p:cNvPicPr>
          <p:nvPr/>
        </p:nvPicPr>
        <p:blipFill>
          <a:blip r:embed="rId3"/>
          <a:stretch>
            <a:fillRect/>
          </a:stretch>
        </p:blipFill>
        <p:spPr>
          <a:xfrm>
            <a:off x="2840213" y="558478"/>
            <a:ext cx="2499614" cy="2499614"/>
          </a:xfrm>
          <a:prstGeom prst="rect">
            <a:avLst/>
          </a:prstGeom>
        </p:spPr>
      </p:pic>
      <p:sp>
        <p:nvSpPr>
          <p:cNvPr id="3" name="Lachebekje 2"/>
          <p:cNvSpPr/>
          <p:nvPr/>
        </p:nvSpPr>
        <p:spPr>
          <a:xfrm>
            <a:off x="5537091" y="712025"/>
            <a:ext cx="1370347" cy="1504814"/>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Lachebekje 8"/>
          <p:cNvSpPr/>
          <p:nvPr/>
        </p:nvSpPr>
        <p:spPr>
          <a:xfrm>
            <a:off x="6508357" y="1382557"/>
            <a:ext cx="1370347" cy="1504814"/>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Lachebekje 9"/>
          <p:cNvSpPr/>
          <p:nvPr/>
        </p:nvSpPr>
        <p:spPr>
          <a:xfrm>
            <a:off x="7446200" y="630150"/>
            <a:ext cx="1370347" cy="1504814"/>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p:cNvSpPr/>
          <p:nvPr/>
        </p:nvSpPr>
        <p:spPr>
          <a:xfrm>
            <a:off x="3164052" y="2967335"/>
            <a:ext cx="2175775" cy="923330"/>
          </a:xfrm>
          <a:prstGeom prst="rect">
            <a:avLst/>
          </a:prstGeom>
        </p:spPr>
        <p:txBody>
          <a:bodyPr wrap="square">
            <a:spAutoFit/>
          </a:bodyPr>
          <a:lstStyle/>
          <a:p>
            <a:endParaRPr lang="nl-NL" dirty="0"/>
          </a:p>
          <a:p>
            <a:r>
              <a:rPr lang="nl-NL" dirty="0" err="1"/>
              <a:t>Hjalmar</a:t>
            </a:r>
            <a:endParaRPr lang="nl-NL" dirty="0"/>
          </a:p>
          <a:p>
            <a:r>
              <a:rPr lang="nl-NL" dirty="0"/>
              <a:t>Huisarts in opleiding.</a:t>
            </a:r>
          </a:p>
        </p:txBody>
      </p:sp>
      <p:sp>
        <p:nvSpPr>
          <p:cNvPr id="11" name="Tekstvak 10"/>
          <p:cNvSpPr txBox="1"/>
          <p:nvPr/>
        </p:nvSpPr>
        <p:spPr>
          <a:xfrm>
            <a:off x="5537091" y="3290500"/>
            <a:ext cx="3279456" cy="923330"/>
          </a:xfrm>
          <a:prstGeom prst="rect">
            <a:avLst/>
          </a:prstGeom>
          <a:noFill/>
        </p:spPr>
        <p:txBody>
          <a:bodyPr wrap="square" rtlCol="0">
            <a:spAutoFit/>
          </a:bodyPr>
          <a:lstStyle/>
          <a:p>
            <a:r>
              <a:rPr lang="nl-NL" dirty="0"/>
              <a:t>Specialist ouderengeneeskunde in opleiding</a:t>
            </a:r>
          </a:p>
          <a:p>
            <a:r>
              <a:rPr lang="nl-NL" dirty="0"/>
              <a:t>Waarnemers</a:t>
            </a:r>
          </a:p>
        </p:txBody>
      </p:sp>
      <p:sp>
        <p:nvSpPr>
          <p:cNvPr id="12" name="Tekstvak 11"/>
          <p:cNvSpPr txBox="1"/>
          <p:nvPr/>
        </p:nvSpPr>
        <p:spPr>
          <a:xfrm>
            <a:off x="732469" y="4912696"/>
            <a:ext cx="7743016" cy="923330"/>
          </a:xfrm>
          <a:prstGeom prst="rect">
            <a:avLst/>
          </a:prstGeom>
          <a:noFill/>
        </p:spPr>
        <p:txBody>
          <a:bodyPr wrap="square" rtlCol="0">
            <a:spAutoFit/>
          </a:bodyPr>
          <a:lstStyle/>
          <a:p>
            <a:r>
              <a:rPr lang="nl-NL" dirty="0"/>
              <a:t>De Physician assistant heeft haar eigen aandachtsgebieden waarin ze zelfstandig een deel van de huisartsenzorg geeft. Waarnemers zijn huisartsen die als zzp’er zelfstandig werken. De artsen in opleiding krijgen van de huisartsen supervisie.</a:t>
            </a:r>
          </a:p>
        </p:txBody>
      </p:sp>
    </p:spTree>
    <p:extLst>
      <p:ext uri="{BB962C8B-B14F-4D97-AF65-F5344CB8AC3E}">
        <p14:creationId xmlns:p14="http://schemas.microsoft.com/office/powerpoint/2010/main" val="23978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92947" y="2574446"/>
            <a:ext cx="2286000" cy="1200329"/>
          </a:xfrm>
          <a:prstGeom prst="rect">
            <a:avLst/>
          </a:prstGeom>
        </p:spPr>
        <p:txBody>
          <a:bodyPr>
            <a:spAutoFit/>
          </a:bodyPr>
          <a:lstStyle/>
          <a:p>
            <a:r>
              <a:rPr lang="nl-NL" dirty="0"/>
              <a:t>Jenneke </a:t>
            </a:r>
          </a:p>
          <a:p>
            <a:r>
              <a:rPr lang="nl-NL" dirty="0"/>
              <a:t>Praktijkondersteuner </a:t>
            </a:r>
          </a:p>
          <a:p>
            <a:r>
              <a:rPr lang="nl-NL" dirty="0"/>
              <a:t>Aandachtsgebied:</a:t>
            </a:r>
          </a:p>
          <a:p>
            <a:pPr>
              <a:buFont typeface="Arial"/>
              <a:buChar char="•"/>
            </a:pPr>
            <a:r>
              <a:rPr lang="nl-NL" dirty="0"/>
              <a:t>Vrouwenspreekuur.</a:t>
            </a:r>
          </a:p>
        </p:txBody>
      </p:sp>
      <p:pic>
        <p:nvPicPr>
          <p:cNvPr id="9" name="Afbeelding 8"/>
          <p:cNvPicPr>
            <a:picLocks noChangeAspect="1"/>
          </p:cNvPicPr>
          <p:nvPr/>
        </p:nvPicPr>
        <p:blipFill>
          <a:blip r:embed="rId2"/>
          <a:stretch>
            <a:fillRect/>
          </a:stretch>
        </p:blipFill>
        <p:spPr>
          <a:xfrm>
            <a:off x="2102937" y="328291"/>
            <a:ext cx="2246155" cy="2246155"/>
          </a:xfrm>
          <a:prstGeom prst="rect">
            <a:avLst/>
          </a:prstGeom>
        </p:spPr>
      </p:pic>
      <p:sp>
        <p:nvSpPr>
          <p:cNvPr id="10" name="Rechthoek 9"/>
          <p:cNvSpPr/>
          <p:nvPr/>
        </p:nvSpPr>
        <p:spPr>
          <a:xfrm>
            <a:off x="2192693" y="2374240"/>
            <a:ext cx="2156399" cy="2862323"/>
          </a:xfrm>
          <a:prstGeom prst="rect">
            <a:avLst/>
          </a:prstGeom>
        </p:spPr>
        <p:txBody>
          <a:bodyPr wrap="square">
            <a:spAutoFit/>
          </a:bodyPr>
          <a:lstStyle/>
          <a:p>
            <a:endParaRPr lang="nl-NL" dirty="0"/>
          </a:p>
          <a:p>
            <a:r>
              <a:rPr lang="nl-NL" dirty="0"/>
              <a:t>Marjan </a:t>
            </a:r>
          </a:p>
          <a:p>
            <a:r>
              <a:rPr lang="nl-NL" dirty="0"/>
              <a:t>Praktijkondersteuner </a:t>
            </a:r>
          </a:p>
          <a:p>
            <a:pPr>
              <a:buFont typeface="Arial"/>
              <a:buChar char="•"/>
            </a:pPr>
            <a:r>
              <a:rPr lang="nl-NL" dirty="0"/>
              <a:t>Astma/ COPD</a:t>
            </a:r>
          </a:p>
          <a:p>
            <a:pPr>
              <a:buFont typeface="Arial"/>
              <a:buChar char="•"/>
            </a:pPr>
            <a:r>
              <a:rPr lang="nl-NL" dirty="0"/>
              <a:t>Diabetes Mellitus</a:t>
            </a:r>
          </a:p>
          <a:p>
            <a:pPr>
              <a:buFont typeface="Arial"/>
              <a:buChar char="•"/>
            </a:pPr>
            <a:r>
              <a:rPr lang="nl-NL" dirty="0"/>
              <a:t>Hypertensie/Cardio</a:t>
            </a:r>
          </a:p>
          <a:p>
            <a:r>
              <a:rPr lang="nl-NL" dirty="0"/>
              <a:t>  vasculair   </a:t>
            </a:r>
          </a:p>
          <a:p>
            <a:r>
              <a:rPr lang="nl-NL" dirty="0"/>
              <a:t>  Risicomanagement</a:t>
            </a:r>
          </a:p>
          <a:p>
            <a:pPr>
              <a:buFont typeface="Arial"/>
              <a:buChar char="•"/>
            </a:pPr>
            <a:r>
              <a:rPr lang="nl-NL" dirty="0"/>
              <a:t>Stoppen met roken</a:t>
            </a:r>
          </a:p>
          <a:p>
            <a:r>
              <a:rPr lang="nl-NL" dirty="0"/>
              <a:t> begeleiding.</a:t>
            </a:r>
          </a:p>
        </p:txBody>
      </p:sp>
      <p:pic>
        <p:nvPicPr>
          <p:cNvPr id="11" name="Afbeelding 10"/>
          <p:cNvPicPr>
            <a:picLocks noChangeAspect="1"/>
          </p:cNvPicPr>
          <p:nvPr/>
        </p:nvPicPr>
        <p:blipFill>
          <a:blip r:embed="rId3"/>
          <a:stretch>
            <a:fillRect/>
          </a:stretch>
        </p:blipFill>
        <p:spPr>
          <a:xfrm>
            <a:off x="4399500" y="371956"/>
            <a:ext cx="2194700" cy="2194700"/>
          </a:xfrm>
          <a:prstGeom prst="rect">
            <a:avLst/>
          </a:prstGeom>
        </p:spPr>
      </p:pic>
      <p:sp>
        <p:nvSpPr>
          <p:cNvPr id="12" name="Rechthoek 11"/>
          <p:cNvSpPr/>
          <p:nvPr/>
        </p:nvSpPr>
        <p:spPr>
          <a:xfrm>
            <a:off x="4437800" y="2721869"/>
            <a:ext cx="2156399" cy="2031325"/>
          </a:xfrm>
          <a:prstGeom prst="rect">
            <a:avLst/>
          </a:prstGeom>
        </p:spPr>
        <p:txBody>
          <a:bodyPr wrap="square">
            <a:spAutoFit/>
          </a:bodyPr>
          <a:lstStyle/>
          <a:p>
            <a:r>
              <a:rPr lang="nl-NL" dirty="0"/>
              <a:t>Paulien </a:t>
            </a:r>
          </a:p>
          <a:p>
            <a:r>
              <a:rPr lang="nl-NL" dirty="0"/>
              <a:t>Praktijkondersteuner </a:t>
            </a:r>
          </a:p>
          <a:p>
            <a:pPr>
              <a:buFont typeface="Arial"/>
              <a:buChar char="•"/>
            </a:pPr>
            <a:r>
              <a:rPr lang="nl-NL" dirty="0"/>
              <a:t>Diabetes Mellitus</a:t>
            </a:r>
          </a:p>
          <a:p>
            <a:pPr>
              <a:buFont typeface="Arial"/>
              <a:buChar char="•"/>
            </a:pPr>
            <a:r>
              <a:rPr lang="nl-NL" dirty="0"/>
              <a:t>Hypertensie/Cardio  </a:t>
            </a:r>
          </a:p>
          <a:p>
            <a:r>
              <a:rPr lang="nl-NL" dirty="0"/>
              <a:t>  vasculair </a:t>
            </a:r>
          </a:p>
          <a:p>
            <a:r>
              <a:rPr lang="nl-NL" dirty="0"/>
              <a:t>  Risicomanagement</a:t>
            </a:r>
          </a:p>
          <a:p>
            <a:pPr>
              <a:buFont typeface="Arial"/>
              <a:buChar char="•"/>
            </a:pPr>
            <a:r>
              <a:rPr lang="nl-NL" dirty="0"/>
              <a:t>Ouderenzorg</a:t>
            </a:r>
          </a:p>
        </p:txBody>
      </p:sp>
      <p:pic>
        <p:nvPicPr>
          <p:cNvPr id="5" name="Afbeelding 4"/>
          <p:cNvPicPr>
            <a:picLocks noChangeAspect="1"/>
          </p:cNvPicPr>
          <p:nvPr/>
        </p:nvPicPr>
        <p:blipFill>
          <a:blip r:embed="rId4"/>
          <a:stretch>
            <a:fillRect/>
          </a:stretch>
        </p:blipFill>
        <p:spPr>
          <a:xfrm>
            <a:off x="230578" y="426077"/>
            <a:ext cx="2148369" cy="2148369"/>
          </a:xfrm>
          <a:prstGeom prst="rect">
            <a:avLst/>
          </a:prstGeom>
        </p:spPr>
      </p:pic>
      <p:pic>
        <p:nvPicPr>
          <p:cNvPr id="13" name="Afbeelding 12"/>
          <p:cNvPicPr>
            <a:picLocks noChangeAspect="1"/>
          </p:cNvPicPr>
          <p:nvPr/>
        </p:nvPicPr>
        <p:blipFill>
          <a:blip r:embed="rId5"/>
          <a:stretch>
            <a:fillRect/>
          </a:stretch>
        </p:blipFill>
        <p:spPr>
          <a:xfrm>
            <a:off x="6594200" y="358209"/>
            <a:ext cx="2262568" cy="2262568"/>
          </a:xfrm>
          <a:prstGeom prst="rect">
            <a:avLst/>
          </a:prstGeom>
        </p:spPr>
      </p:pic>
      <p:sp>
        <p:nvSpPr>
          <p:cNvPr id="14" name="Rechthoek 13"/>
          <p:cNvSpPr/>
          <p:nvPr/>
        </p:nvSpPr>
        <p:spPr>
          <a:xfrm>
            <a:off x="6594200" y="2374240"/>
            <a:ext cx="2322263" cy="2308324"/>
          </a:xfrm>
          <a:prstGeom prst="rect">
            <a:avLst/>
          </a:prstGeom>
        </p:spPr>
        <p:txBody>
          <a:bodyPr wrap="square">
            <a:spAutoFit/>
          </a:bodyPr>
          <a:lstStyle/>
          <a:p>
            <a:endParaRPr lang="nl-NL" dirty="0"/>
          </a:p>
          <a:p>
            <a:r>
              <a:rPr lang="nl-NL" dirty="0"/>
              <a:t>Ilse</a:t>
            </a:r>
          </a:p>
          <a:p>
            <a:r>
              <a:rPr lang="nl-NL" dirty="0"/>
              <a:t>Praktijkondersteuner</a:t>
            </a:r>
          </a:p>
          <a:p>
            <a:pPr marL="285750" indent="-285750">
              <a:buFont typeface="Arial" panose="020B0604020202020204" pitchFamily="34" charset="0"/>
              <a:buChar char="•"/>
            </a:pPr>
            <a:r>
              <a:rPr lang="nl-NL" dirty="0"/>
              <a:t>Hypertensie/Cardiovasculair Risicomanagement</a:t>
            </a:r>
          </a:p>
          <a:p>
            <a:pPr marL="285750" indent="-285750">
              <a:buFont typeface="Arial" panose="020B0604020202020204" pitchFamily="34" charset="0"/>
              <a:buChar char="•"/>
            </a:pPr>
            <a:r>
              <a:rPr lang="nl-NL" dirty="0"/>
              <a:t>Diabetes Mellitus</a:t>
            </a:r>
          </a:p>
          <a:p>
            <a:endParaRPr lang="nl-NL" dirty="0"/>
          </a:p>
        </p:txBody>
      </p:sp>
      <p:sp>
        <p:nvSpPr>
          <p:cNvPr id="15" name="Tekstvak 14"/>
          <p:cNvSpPr txBox="1"/>
          <p:nvPr/>
        </p:nvSpPr>
        <p:spPr>
          <a:xfrm>
            <a:off x="384875" y="5721147"/>
            <a:ext cx="8531588" cy="369332"/>
          </a:xfrm>
          <a:prstGeom prst="rect">
            <a:avLst/>
          </a:prstGeom>
          <a:noFill/>
        </p:spPr>
        <p:txBody>
          <a:bodyPr wrap="square" rtlCol="0">
            <a:spAutoFit/>
          </a:bodyPr>
          <a:lstStyle/>
          <a:p>
            <a:r>
              <a:rPr lang="nl-NL" dirty="0"/>
              <a:t>De praktijkondersteuners </a:t>
            </a:r>
            <a:r>
              <a:rPr lang="nl-NL" dirty="0" err="1"/>
              <a:t>somatiek</a:t>
            </a:r>
            <a:r>
              <a:rPr lang="nl-NL" dirty="0"/>
              <a:t> betekenen veel in de chronische en preventieve zorg. </a:t>
            </a:r>
          </a:p>
        </p:txBody>
      </p:sp>
    </p:spTree>
    <p:extLst>
      <p:ext uri="{BB962C8B-B14F-4D97-AF65-F5344CB8AC3E}">
        <p14:creationId xmlns:p14="http://schemas.microsoft.com/office/powerpoint/2010/main" val="353616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73570" y="542653"/>
            <a:ext cx="2279438" cy="2279438"/>
          </a:xfrm>
          <a:prstGeom prst="rect">
            <a:avLst/>
          </a:prstGeom>
        </p:spPr>
      </p:pic>
      <p:sp>
        <p:nvSpPr>
          <p:cNvPr id="5" name="Rechthoek 4"/>
          <p:cNvSpPr/>
          <p:nvPr/>
        </p:nvSpPr>
        <p:spPr>
          <a:xfrm>
            <a:off x="359217" y="3031887"/>
            <a:ext cx="2193791" cy="1477328"/>
          </a:xfrm>
          <a:prstGeom prst="rect">
            <a:avLst/>
          </a:prstGeom>
        </p:spPr>
        <p:txBody>
          <a:bodyPr wrap="square">
            <a:spAutoFit/>
          </a:bodyPr>
          <a:lstStyle/>
          <a:p>
            <a:r>
              <a:rPr lang="nl-NL" dirty="0"/>
              <a:t>Chantal </a:t>
            </a:r>
          </a:p>
          <a:p>
            <a:r>
              <a:rPr lang="nl-NL" dirty="0"/>
              <a:t>POH-GGZ </a:t>
            </a:r>
          </a:p>
          <a:p>
            <a:r>
              <a:rPr lang="nl-NL" dirty="0"/>
              <a:t>Aandachtsgebied:</a:t>
            </a:r>
          </a:p>
          <a:p>
            <a:pPr>
              <a:buFont typeface="Arial"/>
              <a:buChar char="•"/>
            </a:pPr>
            <a:r>
              <a:rPr lang="nl-NL" dirty="0"/>
              <a:t>Geestelijke gezondheidszorg</a:t>
            </a:r>
          </a:p>
        </p:txBody>
      </p:sp>
      <p:pic>
        <p:nvPicPr>
          <p:cNvPr id="6" name="Afbeelding 5"/>
          <p:cNvPicPr>
            <a:picLocks noChangeAspect="1"/>
          </p:cNvPicPr>
          <p:nvPr/>
        </p:nvPicPr>
        <p:blipFill>
          <a:blip r:embed="rId3"/>
          <a:stretch>
            <a:fillRect/>
          </a:stretch>
        </p:blipFill>
        <p:spPr>
          <a:xfrm>
            <a:off x="2771103" y="542652"/>
            <a:ext cx="2373443" cy="2373443"/>
          </a:xfrm>
          <a:prstGeom prst="rect">
            <a:avLst/>
          </a:prstGeom>
        </p:spPr>
      </p:pic>
      <p:sp>
        <p:nvSpPr>
          <p:cNvPr id="7" name="Rechthoek 6"/>
          <p:cNvSpPr/>
          <p:nvPr/>
        </p:nvSpPr>
        <p:spPr>
          <a:xfrm>
            <a:off x="3140534" y="3093948"/>
            <a:ext cx="2286000" cy="1477328"/>
          </a:xfrm>
          <a:prstGeom prst="rect">
            <a:avLst/>
          </a:prstGeom>
        </p:spPr>
        <p:txBody>
          <a:bodyPr>
            <a:spAutoFit/>
          </a:bodyPr>
          <a:lstStyle/>
          <a:p>
            <a:r>
              <a:rPr lang="nl-NL" dirty="0"/>
              <a:t>Marijke </a:t>
            </a:r>
          </a:p>
          <a:p>
            <a:r>
              <a:rPr lang="nl-NL" dirty="0"/>
              <a:t>POH-GGZ </a:t>
            </a:r>
          </a:p>
          <a:p>
            <a:r>
              <a:rPr lang="nl-NL" dirty="0"/>
              <a:t>Aandachtsgebied:</a:t>
            </a:r>
          </a:p>
          <a:p>
            <a:pPr>
              <a:buFont typeface="Arial"/>
              <a:buChar char="•"/>
            </a:pPr>
            <a:r>
              <a:rPr lang="nl-NL" dirty="0"/>
              <a:t>Geestelijke gezondheidszorg</a:t>
            </a:r>
          </a:p>
        </p:txBody>
      </p:sp>
      <p:sp>
        <p:nvSpPr>
          <p:cNvPr id="8" name="Lachebekje 7"/>
          <p:cNvSpPr/>
          <p:nvPr/>
        </p:nvSpPr>
        <p:spPr>
          <a:xfrm>
            <a:off x="6517235" y="996925"/>
            <a:ext cx="914400" cy="9144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kstvak 8"/>
          <p:cNvSpPr txBox="1"/>
          <p:nvPr/>
        </p:nvSpPr>
        <p:spPr>
          <a:xfrm>
            <a:off x="6414592" y="2916095"/>
            <a:ext cx="1017044" cy="369332"/>
          </a:xfrm>
          <a:prstGeom prst="rect">
            <a:avLst/>
          </a:prstGeom>
          <a:noFill/>
        </p:spPr>
        <p:txBody>
          <a:bodyPr wrap="square" rtlCol="0">
            <a:spAutoFit/>
          </a:bodyPr>
          <a:lstStyle/>
          <a:p>
            <a:r>
              <a:rPr lang="nl-NL" dirty="0" err="1"/>
              <a:t>Kirke</a:t>
            </a:r>
            <a:endParaRPr lang="nl-NL" dirty="0"/>
          </a:p>
        </p:txBody>
      </p:sp>
      <p:sp>
        <p:nvSpPr>
          <p:cNvPr id="10" name="Tekstvak 9"/>
          <p:cNvSpPr txBox="1"/>
          <p:nvPr/>
        </p:nvSpPr>
        <p:spPr>
          <a:xfrm>
            <a:off x="359217" y="5554387"/>
            <a:ext cx="8351797" cy="646331"/>
          </a:xfrm>
          <a:prstGeom prst="rect">
            <a:avLst/>
          </a:prstGeom>
          <a:noFill/>
        </p:spPr>
        <p:txBody>
          <a:bodyPr wrap="square" rtlCol="0">
            <a:spAutoFit/>
          </a:bodyPr>
          <a:lstStyle/>
          <a:p>
            <a:r>
              <a:rPr lang="nl-NL" dirty="0"/>
              <a:t>De praktijkondersteuners GGZ hebben ruimte om een goed gesprek te voeren over geestelijke/psychische of sociale problemen.</a:t>
            </a:r>
          </a:p>
        </p:txBody>
      </p:sp>
    </p:spTree>
    <p:extLst>
      <p:ext uri="{BB962C8B-B14F-4D97-AF65-F5344CB8AC3E}">
        <p14:creationId xmlns:p14="http://schemas.microsoft.com/office/powerpoint/2010/main" val="279802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79821" y="310945"/>
            <a:ext cx="2805372" cy="2805372"/>
          </a:xfrm>
          <a:prstGeom prst="rect">
            <a:avLst/>
          </a:prstGeom>
        </p:spPr>
      </p:pic>
      <p:pic>
        <p:nvPicPr>
          <p:cNvPr id="3" name="Afbeelding 2"/>
          <p:cNvPicPr>
            <a:picLocks noChangeAspect="1"/>
          </p:cNvPicPr>
          <p:nvPr/>
        </p:nvPicPr>
        <p:blipFill>
          <a:blip r:embed="rId3"/>
          <a:stretch>
            <a:fillRect/>
          </a:stretch>
        </p:blipFill>
        <p:spPr>
          <a:xfrm>
            <a:off x="3287826" y="395060"/>
            <a:ext cx="2721257" cy="2721257"/>
          </a:xfrm>
          <a:prstGeom prst="rect">
            <a:avLst/>
          </a:prstGeom>
        </p:spPr>
      </p:pic>
      <p:pic>
        <p:nvPicPr>
          <p:cNvPr id="4" name="Afbeelding 3"/>
          <p:cNvPicPr>
            <a:picLocks noChangeAspect="1"/>
          </p:cNvPicPr>
          <p:nvPr/>
        </p:nvPicPr>
        <p:blipFill>
          <a:blip r:embed="rId4"/>
          <a:stretch>
            <a:fillRect/>
          </a:stretch>
        </p:blipFill>
        <p:spPr>
          <a:xfrm>
            <a:off x="6227142" y="500280"/>
            <a:ext cx="2616037" cy="2616037"/>
          </a:xfrm>
          <a:prstGeom prst="rect">
            <a:avLst/>
          </a:prstGeom>
        </p:spPr>
      </p:pic>
      <p:sp>
        <p:nvSpPr>
          <p:cNvPr id="5" name="Tekstvak 4"/>
          <p:cNvSpPr txBox="1"/>
          <p:nvPr/>
        </p:nvSpPr>
        <p:spPr>
          <a:xfrm>
            <a:off x="379821" y="3702254"/>
            <a:ext cx="8261994" cy="1200329"/>
          </a:xfrm>
          <a:prstGeom prst="rect">
            <a:avLst/>
          </a:prstGeom>
          <a:noFill/>
        </p:spPr>
        <p:txBody>
          <a:bodyPr wrap="square" rtlCol="0">
            <a:spAutoFit/>
          </a:bodyPr>
          <a:lstStyle/>
          <a:p>
            <a:r>
              <a:rPr lang="nl-NL" dirty="0"/>
              <a:t>Voor de spoedzorg hebben we hulp van de doktersassistentes die ook spreekuur ondersteuner huisarts doen. Zij kunnen snel zien of een enkel mogelijk gebroken is, wonden hechten en verbinden, medicatie voorschrijven voor allergische reacties en keelklachten beoordelen</a:t>
            </a:r>
          </a:p>
        </p:txBody>
      </p:sp>
    </p:spTree>
    <p:extLst>
      <p:ext uri="{BB962C8B-B14F-4D97-AF65-F5344CB8AC3E}">
        <p14:creationId xmlns:p14="http://schemas.microsoft.com/office/powerpoint/2010/main" val="414998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103822"/>
            <a:ext cx="2742239" cy="2742239"/>
          </a:xfrm>
          <a:prstGeom prst="rect">
            <a:avLst/>
          </a:prstGeom>
        </p:spPr>
      </p:pic>
      <p:pic>
        <p:nvPicPr>
          <p:cNvPr id="3" name="Afbeelding 2"/>
          <p:cNvPicPr>
            <a:picLocks noChangeAspect="1"/>
          </p:cNvPicPr>
          <p:nvPr/>
        </p:nvPicPr>
        <p:blipFill>
          <a:blip r:embed="rId3"/>
          <a:stretch>
            <a:fillRect/>
          </a:stretch>
        </p:blipFill>
        <p:spPr>
          <a:xfrm>
            <a:off x="2583654" y="333520"/>
            <a:ext cx="2512541" cy="2512541"/>
          </a:xfrm>
          <a:prstGeom prst="rect">
            <a:avLst/>
          </a:prstGeom>
        </p:spPr>
      </p:pic>
      <p:pic>
        <p:nvPicPr>
          <p:cNvPr id="4" name="Afbeelding 3"/>
          <p:cNvPicPr>
            <a:picLocks noChangeAspect="1"/>
          </p:cNvPicPr>
          <p:nvPr/>
        </p:nvPicPr>
        <p:blipFill>
          <a:blip r:embed="rId4"/>
          <a:stretch>
            <a:fillRect/>
          </a:stretch>
        </p:blipFill>
        <p:spPr>
          <a:xfrm>
            <a:off x="4607461" y="243519"/>
            <a:ext cx="2602542" cy="2602542"/>
          </a:xfrm>
          <a:prstGeom prst="rect">
            <a:avLst/>
          </a:prstGeom>
        </p:spPr>
      </p:pic>
      <p:pic>
        <p:nvPicPr>
          <p:cNvPr id="5" name="Afbeelding 4"/>
          <p:cNvPicPr>
            <a:picLocks noChangeAspect="1"/>
          </p:cNvPicPr>
          <p:nvPr/>
        </p:nvPicPr>
        <p:blipFill>
          <a:blip r:embed="rId5"/>
          <a:stretch>
            <a:fillRect/>
          </a:stretch>
        </p:blipFill>
        <p:spPr>
          <a:xfrm>
            <a:off x="6633757" y="503310"/>
            <a:ext cx="2342751" cy="2342751"/>
          </a:xfrm>
          <a:prstGeom prst="rect">
            <a:avLst/>
          </a:prstGeom>
        </p:spPr>
      </p:pic>
      <p:sp>
        <p:nvSpPr>
          <p:cNvPr id="6" name="Tekstvak 5"/>
          <p:cNvSpPr txBox="1"/>
          <p:nvPr/>
        </p:nvSpPr>
        <p:spPr>
          <a:xfrm>
            <a:off x="461849" y="3278940"/>
            <a:ext cx="8120874" cy="1477328"/>
          </a:xfrm>
          <a:prstGeom prst="rect">
            <a:avLst/>
          </a:prstGeom>
          <a:noFill/>
        </p:spPr>
        <p:txBody>
          <a:bodyPr wrap="square" rtlCol="0">
            <a:spAutoFit/>
          </a:bodyPr>
          <a:lstStyle/>
          <a:p>
            <a:r>
              <a:rPr lang="nl-NL" dirty="0"/>
              <a:t>Naast het triëren en telefoneren helpen de assistentes ook met metingen voor de diabeteszorg, bloeddrukmetingen, oren uitspuiten, wratten aanstippen, zwachtelen, wondverzorging, doen ze uitstrijkjes, geven ze adviezen voor stoppen met roken en helpen in de ouderenzorg en in de organisatie en bevoorrading van de praktijk en met nog veel meer. </a:t>
            </a:r>
          </a:p>
        </p:txBody>
      </p:sp>
    </p:spTree>
    <p:extLst>
      <p:ext uri="{BB962C8B-B14F-4D97-AF65-F5344CB8AC3E}">
        <p14:creationId xmlns:p14="http://schemas.microsoft.com/office/powerpoint/2010/main" val="199321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33361" y="273271"/>
            <a:ext cx="2650652" cy="2650652"/>
          </a:xfrm>
          <a:prstGeom prst="rect">
            <a:avLst/>
          </a:prstGeom>
        </p:spPr>
      </p:pic>
      <p:sp>
        <p:nvSpPr>
          <p:cNvPr id="3" name="Rechthoek 2"/>
          <p:cNvSpPr/>
          <p:nvPr/>
        </p:nvSpPr>
        <p:spPr>
          <a:xfrm>
            <a:off x="3118559" y="778915"/>
            <a:ext cx="5220410" cy="1200329"/>
          </a:xfrm>
          <a:prstGeom prst="rect">
            <a:avLst/>
          </a:prstGeom>
        </p:spPr>
        <p:txBody>
          <a:bodyPr wrap="square">
            <a:spAutoFit/>
          </a:bodyPr>
          <a:lstStyle/>
          <a:p>
            <a:r>
              <a:rPr lang="nl-NL" dirty="0"/>
              <a:t>Sjoeke </a:t>
            </a:r>
          </a:p>
          <a:p>
            <a:r>
              <a:rPr lang="nl-NL" dirty="0"/>
              <a:t>Teamleider </a:t>
            </a:r>
          </a:p>
          <a:p>
            <a:r>
              <a:rPr lang="nl-NL" dirty="0"/>
              <a:t>Voor contact;</a:t>
            </a:r>
          </a:p>
          <a:p>
            <a:r>
              <a:rPr lang="nl-NL" dirty="0">
                <a:hlinkClick r:id="rId3"/>
              </a:rPr>
              <a:t>teamleidster@huisartsenpraktijkschuttevaer.nl </a:t>
            </a:r>
            <a:endParaRPr lang="nl-NL" dirty="0"/>
          </a:p>
        </p:txBody>
      </p:sp>
      <p:pic>
        <p:nvPicPr>
          <p:cNvPr id="4" name="Afbeelding 3"/>
          <p:cNvPicPr>
            <a:picLocks noChangeAspect="1"/>
          </p:cNvPicPr>
          <p:nvPr/>
        </p:nvPicPr>
        <p:blipFill>
          <a:blip r:embed="rId4"/>
          <a:stretch>
            <a:fillRect/>
          </a:stretch>
        </p:blipFill>
        <p:spPr>
          <a:xfrm>
            <a:off x="233361" y="2923923"/>
            <a:ext cx="2462916" cy="2462916"/>
          </a:xfrm>
          <a:prstGeom prst="rect">
            <a:avLst/>
          </a:prstGeom>
        </p:spPr>
      </p:pic>
      <p:sp>
        <p:nvSpPr>
          <p:cNvPr id="5" name="Rechthoek 4"/>
          <p:cNvSpPr/>
          <p:nvPr/>
        </p:nvSpPr>
        <p:spPr>
          <a:xfrm>
            <a:off x="3118559" y="3382145"/>
            <a:ext cx="5670498" cy="1200329"/>
          </a:xfrm>
          <a:prstGeom prst="rect">
            <a:avLst/>
          </a:prstGeom>
        </p:spPr>
        <p:txBody>
          <a:bodyPr wrap="square">
            <a:spAutoFit/>
          </a:bodyPr>
          <a:lstStyle/>
          <a:p>
            <a:r>
              <a:rPr lang="nl-NL" dirty="0"/>
              <a:t>Ria </a:t>
            </a:r>
          </a:p>
          <a:p>
            <a:r>
              <a:rPr lang="nl-NL" dirty="0"/>
              <a:t>Administratief medewerkster </a:t>
            </a:r>
          </a:p>
          <a:p>
            <a:r>
              <a:rPr lang="nl-NL" dirty="0"/>
              <a:t>Voor contact:</a:t>
            </a:r>
          </a:p>
          <a:p>
            <a:r>
              <a:rPr lang="nl-NL" dirty="0">
                <a:hlinkClick r:id="rId5"/>
              </a:rPr>
              <a:t>administratie@huisartsenpraktijkschuttevaer.nl</a:t>
            </a:r>
            <a:endParaRPr lang="nl-NL" dirty="0"/>
          </a:p>
        </p:txBody>
      </p:sp>
      <p:sp>
        <p:nvSpPr>
          <p:cNvPr id="6" name="Tekstvak 5"/>
          <p:cNvSpPr txBox="1"/>
          <p:nvPr/>
        </p:nvSpPr>
        <p:spPr>
          <a:xfrm>
            <a:off x="233361" y="5785285"/>
            <a:ext cx="8105608" cy="646331"/>
          </a:xfrm>
          <a:prstGeom prst="rect">
            <a:avLst/>
          </a:prstGeom>
          <a:noFill/>
        </p:spPr>
        <p:txBody>
          <a:bodyPr wrap="square" rtlCol="0">
            <a:spAutoFit/>
          </a:bodyPr>
          <a:lstStyle/>
          <a:p>
            <a:r>
              <a:rPr lang="nl-NL" dirty="0"/>
              <a:t>Dankzij de werkzaamheden van Sjoeke en Ria kunnen de anderen goede medewerkers goede patiëntenzorg geven.</a:t>
            </a:r>
          </a:p>
        </p:txBody>
      </p:sp>
    </p:spTree>
    <p:extLst>
      <p:ext uri="{BB962C8B-B14F-4D97-AF65-F5344CB8AC3E}">
        <p14:creationId xmlns:p14="http://schemas.microsoft.com/office/powerpoint/2010/main" val="203838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agenda</a:t>
            </a:r>
          </a:p>
        </p:txBody>
      </p:sp>
      <p:sp>
        <p:nvSpPr>
          <p:cNvPr id="3" name="Tijdelijke aanduiding voor inhoud 2"/>
          <p:cNvSpPr>
            <a:spLocks noGrp="1"/>
          </p:cNvSpPr>
          <p:nvPr>
            <p:ph idx="1"/>
          </p:nvPr>
        </p:nvSpPr>
        <p:spPr>
          <a:xfrm>
            <a:off x="457200" y="1456122"/>
            <a:ext cx="8229600" cy="5169556"/>
          </a:xfrm>
        </p:spPr>
        <p:txBody>
          <a:bodyPr>
            <a:normAutofit lnSpcReduction="10000"/>
          </a:bodyPr>
          <a:lstStyle/>
          <a:p>
            <a:pPr marL="0" indent="0">
              <a:buNone/>
            </a:pPr>
            <a:endParaRPr lang="nl-NL" sz="2400" dirty="0"/>
          </a:p>
          <a:p>
            <a:r>
              <a:rPr lang="nl-NL" sz="2400" dirty="0"/>
              <a:t>Een deel van onze agenda is gereserveerd voor spoedzorg: die plekken houden we open tot op de dag zelf. </a:t>
            </a:r>
          </a:p>
          <a:p>
            <a:r>
              <a:rPr lang="nl-NL" sz="2400" dirty="0"/>
              <a:t>Een ander deel is ingeruimd voor problemen die al wat langer bestaan, die kan al wel van te voren ingevuld worden. </a:t>
            </a:r>
          </a:p>
          <a:p>
            <a:r>
              <a:rPr lang="nl-NL" sz="2400" dirty="0"/>
              <a:t>Er is tijd ingeruimd voor wekelijks spreekuur in het verzorgingstehuis, verpleeghuis, hospice.</a:t>
            </a:r>
          </a:p>
          <a:p>
            <a:r>
              <a:rPr lang="nl-NL" sz="2400" dirty="0"/>
              <a:t>En er is tijd gereserveerd voor overleg met de assistentes en praktijkondersteuners. </a:t>
            </a:r>
          </a:p>
          <a:p>
            <a:r>
              <a:rPr lang="nl-NL" sz="2400" dirty="0"/>
              <a:t>Ook als de assistente een zelfstandig advies geeft, legt ze het voor aan de huisarts voor akkoord. </a:t>
            </a:r>
          </a:p>
          <a:p>
            <a:r>
              <a:rPr lang="nl-NL" sz="2400" dirty="0"/>
              <a:t>De praktijkondersteuners overleggen vooral op het moment dat er meerdere mogelijkheden van therapie zijn.</a:t>
            </a:r>
          </a:p>
        </p:txBody>
      </p:sp>
      <p:pic>
        <p:nvPicPr>
          <p:cNvPr id="4" name="Afbeelding 3" descr="AA0538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837" y="27489"/>
            <a:ext cx="2706958" cy="1821381"/>
          </a:xfrm>
          <a:prstGeom prst="rect">
            <a:avLst/>
          </a:prstGeom>
        </p:spPr>
      </p:pic>
    </p:spTree>
    <p:extLst>
      <p:ext uri="{BB962C8B-B14F-4D97-AF65-F5344CB8AC3E}">
        <p14:creationId xmlns:p14="http://schemas.microsoft.com/office/powerpoint/2010/main" val="280052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 kiezen voor je gezondheid</a:t>
            </a:r>
          </a:p>
        </p:txBody>
      </p:sp>
      <p:sp>
        <p:nvSpPr>
          <p:cNvPr id="3" name="Tijdelijke aanduiding voor inhoud 2"/>
          <p:cNvSpPr>
            <a:spLocks noGrp="1"/>
          </p:cNvSpPr>
          <p:nvPr>
            <p:ph idx="1"/>
          </p:nvPr>
        </p:nvSpPr>
        <p:spPr>
          <a:xfrm>
            <a:off x="457200" y="1417638"/>
            <a:ext cx="8229600" cy="4525963"/>
          </a:xfrm>
        </p:spPr>
        <p:txBody>
          <a:bodyPr>
            <a:normAutofit lnSpcReduction="10000"/>
          </a:bodyPr>
          <a:lstStyle/>
          <a:p>
            <a:r>
              <a:rPr lang="nl-NL" sz="2400" dirty="0"/>
              <a:t>We hopen dat de mensen in Dedemsvaart zelf verantwoordelijkheid nemen om zo gezond mogelijk te leven. </a:t>
            </a:r>
          </a:p>
          <a:p>
            <a:r>
              <a:rPr lang="nl-NL" sz="2400" dirty="0"/>
              <a:t>Dus we verwachten ook dat mensen zelf voor hun uitslagen bellen en herhaalafspraken maken. En ook dat ze zelf meedenken in welke behandeling het beste voor hen is. </a:t>
            </a:r>
          </a:p>
          <a:p>
            <a:endParaRPr lang="nl-NL" sz="2400" dirty="0"/>
          </a:p>
          <a:p>
            <a:r>
              <a:rPr lang="nl-NL" sz="2400" dirty="0"/>
              <a:t>Goed adviezen zijn te vinden op: </a:t>
            </a:r>
          </a:p>
          <a:p>
            <a:endParaRPr lang="nl-NL" sz="2400" dirty="0"/>
          </a:p>
          <a:p>
            <a:endParaRPr lang="nl-NL" sz="2400" dirty="0"/>
          </a:p>
          <a:p>
            <a:endParaRPr lang="nl-NL" sz="2400" dirty="0"/>
          </a:p>
          <a:p>
            <a:r>
              <a:rPr lang="nl-NL" sz="2400" b="1" dirty="0"/>
              <a:t>Betrouwbare informatie over ziekte en gezondheid</a:t>
            </a:r>
          </a:p>
        </p:txBody>
      </p:sp>
      <p:pic>
        <p:nvPicPr>
          <p:cNvPr id="4" name="Afbeelding 3"/>
          <p:cNvPicPr>
            <a:picLocks noChangeAspect="1"/>
          </p:cNvPicPr>
          <p:nvPr/>
        </p:nvPicPr>
        <p:blipFill>
          <a:blip r:embed="rId2"/>
          <a:stretch>
            <a:fillRect/>
          </a:stretch>
        </p:blipFill>
        <p:spPr>
          <a:xfrm>
            <a:off x="2719787" y="3848354"/>
            <a:ext cx="5782753" cy="1315890"/>
          </a:xfrm>
          <a:prstGeom prst="rect">
            <a:avLst/>
          </a:prstGeom>
        </p:spPr>
      </p:pic>
    </p:spTree>
    <p:extLst>
      <p:ext uri="{BB962C8B-B14F-4D97-AF65-F5344CB8AC3E}">
        <p14:creationId xmlns:p14="http://schemas.microsoft.com/office/powerpoint/2010/main" val="638179087"/>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TotalTime>
  <Words>868</Words>
  <Application>Microsoft Office PowerPoint</Application>
  <PresentationFormat>Diavoorstelling (4:3)</PresentationFormat>
  <Paragraphs>106</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Office-thema</vt:lpstr>
      <vt:lpstr>Wie zijn mijn huisartsen?</vt:lpstr>
      <vt:lpstr>PowerPoint-presentatie</vt:lpstr>
      <vt:lpstr>PowerPoint-presentatie</vt:lpstr>
      <vt:lpstr>PowerPoint-presentatie</vt:lpstr>
      <vt:lpstr>PowerPoint-presentatie</vt:lpstr>
      <vt:lpstr>PowerPoint-presentatie</vt:lpstr>
      <vt:lpstr>PowerPoint-presentatie</vt:lpstr>
      <vt:lpstr>De agenda</vt:lpstr>
      <vt:lpstr>Zelf kiezen voor je gezondheid</vt:lpstr>
      <vt:lpstr>Triage</vt:lpstr>
      <vt:lpstr>Medicijnen</vt:lpstr>
      <vt:lpstr>Huisbezoek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zijn mijn huisartsen?</dc:title>
  <dc:creator>J.G. Minderhoud-Oudenaarden</dc:creator>
  <cp:lastModifiedBy>Sjoeke Meuleman, teamleidster Schuttevaerpraktijk</cp:lastModifiedBy>
  <cp:revision>12</cp:revision>
  <dcterms:created xsi:type="dcterms:W3CDTF">2023-06-20T18:24:17Z</dcterms:created>
  <dcterms:modified xsi:type="dcterms:W3CDTF">2023-06-27T07:52:58Z</dcterms:modified>
</cp:coreProperties>
</file>